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Montserrat"/>
      <p:regular r:id="rId67"/>
      <p:bold r:id="rId68"/>
      <p:italic r:id="rId69"/>
      <p:boldItalic r:id="rId70"/>
    </p:embeddedFont>
    <p:embeddedFont>
      <p:font typeface="Montserrat Medium"/>
      <p:regular r:id="rId71"/>
      <p:bold r:id="rId72"/>
      <p:italic r:id="rId73"/>
      <p:boldItalic r:id="rId74"/>
    </p:embeddedFont>
    <p:embeddedFont>
      <p:font typeface="Montserrat Light"/>
      <p:regular r:id="rId75"/>
      <p:bold r:id="rId76"/>
      <p:italic r:id="rId77"/>
      <p:boldItalic r:id="rId78"/>
    </p:embeddedFont>
    <p:embeddedFont>
      <p:font typeface="Montserrat ExtraLight"/>
      <p:regular r:id="rId79"/>
      <p:bold r:id="rId80"/>
      <p:italic r:id="rId81"/>
      <p:boldItalic r:id="rId82"/>
    </p:embeddedFont>
    <p:embeddedFont>
      <p:font typeface="Helvetica Neue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48111B0-FA8E-4B6C-87A1-161309DEC88E}">
  <a:tblStyle styleId="{548111B0-FA8E-4B6C-87A1-161309DEC8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6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5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MontserratExtraLight-bold.fntdata"/><Relationship Id="rId82" Type="http://schemas.openxmlformats.org/officeDocument/2006/relationships/font" Target="fonts/MontserratExtraLight-boldItalic.fntdata"/><Relationship Id="rId81" Type="http://schemas.openxmlformats.org/officeDocument/2006/relationships/font" Target="fonts/MontserratExtra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Medium-italic.fntdata"/><Relationship Id="rId72" Type="http://schemas.openxmlformats.org/officeDocument/2006/relationships/font" Target="fonts/MontserratMedium-bold.fntdata"/><Relationship Id="rId31" Type="http://schemas.openxmlformats.org/officeDocument/2006/relationships/slide" Target="slides/slide25.xml"/><Relationship Id="rId75" Type="http://schemas.openxmlformats.org/officeDocument/2006/relationships/font" Target="fonts/MontserratLight-regular.fntdata"/><Relationship Id="rId30" Type="http://schemas.openxmlformats.org/officeDocument/2006/relationships/slide" Target="slides/slide24.xml"/><Relationship Id="rId74" Type="http://schemas.openxmlformats.org/officeDocument/2006/relationships/font" Target="fonts/MontserratMedium-boldItalic.fntdata"/><Relationship Id="rId33" Type="http://schemas.openxmlformats.org/officeDocument/2006/relationships/slide" Target="slides/slide27.xml"/><Relationship Id="rId77" Type="http://schemas.openxmlformats.org/officeDocument/2006/relationships/font" Target="fonts/MontserratLight-italic.fntdata"/><Relationship Id="rId32" Type="http://schemas.openxmlformats.org/officeDocument/2006/relationships/slide" Target="slides/slide26.xml"/><Relationship Id="rId76" Type="http://schemas.openxmlformats.org/officeDocument/2006/relationships/font" Target="fonts/MontserratLight-bold.fntdata"/><Relationship Id="rId35" Type="http://schemas.openxmlformats.org/officeDocument/2006/relationships/slide" Target="slides/slide29.xml"/><Relationship Id="rId79" Type="http://schemas.openxmlformats.org/officeDocument/2006/relationships/font" Target="fonts/MontserratExtraLight-regular.fntdata"/><Relationship Id="rId34" Type="http://schemas.openxmlformats.org/officeDocument/2006/relationships/slide" Target="slides/slide28.xml"/><Relationship Id="rId78" Type="http://schemas.openxmlformats.org/officeDocument/2006/relationships/font" Target="fonts/MontserratLight-boldItalic.fntdata"/><Relationship Id="rId71" Type="http://schemas.openxmlformats.org/officeDocument/2006/relationships/font" Target="fonts/MontserratMedium-regular.fntdata"/><Relationship Id="rId70" Type="http://schemas.openxmlformats.org/officeDocument/2006/relationships/font" Target="fonts/Montserrat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Montserrat-bold.fntdata"/><Relationship Id="rId23" Type="http://schemas.openxmlformats.org/officeDocument/2006/relationships/slide" Target="slides/slide17.xml"/><Relationship Id="rId67" Type="http://schemas.openxmlformats.org/officeDocument/2006/relationships/font" Target="fonts/Montserrat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9ec6739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9ec6739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9ec67393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9ec67393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9ec67393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9ec67393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9ec67393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9ec67393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9ec67393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9ec67393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ec67393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ec67393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ec67393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ec67393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9ec67393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9ec67393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9ec67393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9ec67393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9ec67393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9ec67393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9ec67393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9ec67393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9ec6739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9ec6739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9ec67393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9ec67393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9ec67393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9ec67393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9ec67393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9ec67393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9ec67393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9ec67393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9ec67393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9ec67393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9ec67393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9ec67393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9ec67393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9ec67393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9ec67393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9ec67393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ec67393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ec67393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ec67393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ec67393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ec67393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ec67393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9ec67393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9ec67393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9ec67393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9ec67393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9ec67393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9ec67393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9ec67393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9ec67393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9ec67393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9ec67393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9ec673932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9ec67393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9ec67393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9ec67393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9ec67393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9ec67393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9ec67393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9ec67393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9ec67393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9ec67393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88356a5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88356a5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9ec67393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9ec67393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9ec67393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9ec67393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9ec67393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9ec67393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986186c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986186c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9ec67393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9ec67393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9ec67393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9ec67393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9ec67393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9ec67393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9ec67393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9ec67393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9ec67393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9ec67393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9ec673932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9ec67393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9ec67393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9ec67393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9ec67393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9ec67393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9ec67393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9ec67393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9ec67393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9ec67393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9ec67393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9ec67393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9ec673932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9ec673932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9ec67393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9ec67393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9ec67393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9ec67393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9ec673932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9ec67393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9ec67393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9ec67393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9ec673932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9ec673932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9ec67393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9ec67393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9ec673932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9ec67393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9ec67393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9ec67393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9ec67393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9ec67393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fbbaaab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fbbaaab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w3schools.com/tags/" TargetMode="External"/><Relationship Id="rId4" Type="http://schemas.openxmlformats.org/officeDocument/2006/relationships/hyperlink" Target="http://www.w3schools.com/tags/" TargetMode="External"/><Relationship Id="rId5" Type="http://schemas.openxmlformats.org/officeDocument/2006/relationships/hyperlink" Target="http://www.w3schools.com/tags/" TargetMode="External"/><Relationship Id="rId6" Type="http://schemas.openxmlformats.org/officeDocument/2006/relationships/hyperlink" Target="http://www.w3schools.com/tag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gif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gif"/><Relationship Id="rId4" Type="http://schemas.openxmlformats.org/officeDocument/2006/relationships/image" Target="../media/image3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753150"/>
            <a:ext cx="8520600" cy="11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HTML</a:t>
            </a:r>
            <a:r>
              <a:rPr lang="en" sz="4800">
                <a:solidFill>
                  <a:srgbClr val="28C8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&amp; </a:t>
            </a:r>
            <a:r>
              <a:rPr i="1" lang="en" sz="4800">
                <a:solidFill>
                  <a:srgbClr val="28C8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CSS</a:t>
            </a:r>
            <a:endParaRPr i="1" sz="48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6925500" y="-13650"/>
            <a:ext cx="22185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highlight>
                  <a:srgbClr val="28C8E5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3600">
                <a:solidFill>
                  <a:srgbClr val="444444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This is mah house</a:t>
            </a:r>
            <a:r>
              <a:rPr lang="en" sz="3600">
                <a:solidFill>
                  <a:srgbClr val="FFFFFF"/>
                </a:solidFill>
                <a:highlight>
                  <a:srgbClr val="28C8E5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3600">
              <a:solidFill>
                <a:srgbClr val="FFFFFF"/>
              </a:solidFill>
              <a:highlight>
                <a:srgbClr val="28C8E5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3572550" y="1855475"/>
            <a:ext cx="1998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975475" y="2897650"/>
            <a:ext cx="17601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Opening tag</a:t>
            </a:r>
            <a:endParaRPr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6332775" y="2897650"/>
            <a:ext cx="17601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closing tag</a:t>
            </a:r>
            <a:endParaRPr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3098550" y="463850"/>
            <a:ext cx="29469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HTML Syntax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28C8E5"/>
                </a:highlight>
                <a:latin typeface="Consolas"/>
                <a:ea typeface="Consolas"/>
                <a:cs typeface="Consolas"/>
                <a:sym typeface="Consolas"/>
              </a:rPr>
              <a:t>&lt;a href=</a:t>
            </a:r>
            <a:r>
              <a:rPr lang="en" sz="2400">
                <a:solidFill>
                  <a:srgbClr val="FFFFFF"/>
                </a:solidFill>
                <a:highlight>
                  <a:srgbClr val="23B1CB"/>
                </a:highlight>
                <a:latin typeface="Consolas"/>
                <a:ea typeface="Consolas"/>
                <a:cs typeface="Consolas"/>
                <a:sym typeface="Consolas"/>
              </a:rPr>
              <a:t>”google.com”</a:t>
            </a:r>
            <a:r>
              <a:rPr lang="en" sz="2400">
                <a:solidFill>
                  <a:srgbClr val="FFFFFF"/>
                </a:solidFill>
                <a:highlight>
                  <a:srgbClr val="28C8E5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2400">
                <a:solidFill>
                  <a:srgbClr val="444444"/>
                </a:solidFill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My Link</a:t>
            </a:r>
            <a:r>
              <a:rPr lang="en" sz="2400">
                <a:solidFill>
                  <a:srgbClr val="FFFFFF"/>
                </a:solidFill>
                <a:highlight>
                  <a:srgbClr val="28C8E5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2400">
              <a:solidFill>
                <a:srgbClr val="FFFFFF"/>
              </a:solidFill>
              <a:highlight>
                <a:srgbClr val="28C8E5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3258750" y="2026025"/>
            <a:ext cx="1998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B1CB"/>
                </a:solidFill>
                <a:latin typeface="Montserrat"/>
                <a:ea typeface="Montserrat"/>
                <a:cs typeface="Montserrat"/>
                <a:sym typeface="Montserrat"/>
              </a:rPr>
              <a:t>attribute</a:t>
            </a:r>
            <a:endParaRPr>
              <a:solidFill>
                <a:srgbClr val="23B1C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1875925" y="2815800"/>
            <a:ext cx="17601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Opening tag</a:t>
            </a:r>
            <a:endParaRPr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6592000" y="2815800"/>
            <a:ext cx="17601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closing tag</a:t>
            </a:r>
            <a:endParaRPr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5034375" y="1123325"/>
            <a:ext cx="19698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content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3098550" y="463850"/>
            <a:ext cx="29469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Attributes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3098550" y="463850"/>
            <a:ext cx="29469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Self Closing Tags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1311675" y="1159550"/>
            <a:ext cx="693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Self Closing Tags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&lt;br /&gt; – single line break in a paragraph</a:t>
            </a:r>
            <a:endParaRPr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Consolas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&lt;hr /&gt; – change in type of content</a:t>
            </a:r>
            <a:endParaRPr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Consolas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&lt;img /&gt; – image &lt;input /&gt; – input field</a:t>
            </a:r>
            <a:endParaRPr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Consolas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&lt;link /&gt; – include an external style sheet </a:t>
            </a:r>
            <a:endParaRPr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Consolas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&lt;meta /&gt; – metadata about the page </a:t>
            </a:r>
            <a:endParaRPr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Consolas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ETC. </a:t>
            </a:r>
            <a:endParaRPr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According to the new HTML 5 spec, you can choose to add or leave off the ending forward-slash.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2483575" y="228600"/>
            <a:ext cx="52317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Important Common Tags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Headings</a:t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&lt;h1&gt;&lt;/h1&gt;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Heading 1 (Largest Heading)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&lt;h2&gt;&lt;/h2&gt;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Heading 2 (Next Largest Heading)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&lt;h3&gt;&lt;/h3&gt;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Heading 3 </a:t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Containers</a:t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&lt;html&gt;&lt;/html&gt;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Wraps the entire page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&lt;head&gt;&lt;/head&gt;</a:t>
            </a:r>
            <a:r>
              <a:rPr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Wraps the header of the page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&lt;body&gt;&lt;/body&gt;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Wraps the main content 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&lt;div&gt;&lt;/div&gt;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Logical Container *** 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&lt;p&gt;&lt;/p&gt;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Wraps individual Paragraphs 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t/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&lt;strong&gt;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(bold), </a:t>
            </a: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&lt;em&gt;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(emphasis)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&lt;img&gt;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(images)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&lt;a href&gt;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(links)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(list items)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,</a:t>
            </a: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 &lt;title&gt;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(title),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&lt;br&gt;</a:t>
            </a:r>
            <a:r>
              <a:rPr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(line break), </a:t>
            </a: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&lt;table&gt;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(tables), </a:t>
            </a: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&lt;!-- --&gt;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(comments)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/>
        </p:nvSpPr>
        <p:spPr>
          <a:xfrm>
            <a:off x="2483575" y="-152400"/>
            <a:ext cx="52317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vs </a:t>
            </a:r>
            <a:r>
              <a:rPr lang="en" sz="2400">
                <a:solidFill>
                  <a:srgbClr val="28C8E5"/>
                </a:solidFill>
                <a:latin typeface="Consolas"/>
                <a:ea typeface="Consolas"/>
                <a:cs typeface="Consolas"/>
                <a:sym typeface="Consolas"/>
              </a:rPr>
              <a:t>&lt;section&gt;</a:t>
            </a:r>
            <a:endParaRPr sz="2400">
              <a:solidFill>
                <a:srgbClr val="28C8E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tags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Used to group elements into visually related segments and that they are primarily used as "hooks" for CSS styling. 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&lt;section&gt;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tags 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Used to group elements into thematically related segments. </a:t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&lt;section&gt;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tags behave identically, in that both are block-level tags used to demarcate sections of a site. 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The difference between </a:t>
            </a: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&lt;section&gt;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tags is dependent on what we want our source code to communicate to other 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developers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the 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browser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SEO Crawlers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/>
        </p:nvSpPr>
        <p:spPr>
          <a:xfrm>
            <a:off x="2483575" y="-152400"/>
            <a:ext cx="5563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Less Common Tags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All HTML Tags are listed here:</a:t>
            </a:r>
            <a:r>
              <a:rPr b="1" lang="en">
                <a:solidFill>
                  <a:srgbClr val="444444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 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http://www.w3schools.com/tags/</a:t>
            </a:r>
            <a:endParaRPr u="sng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  <a:hlinkClick r:id="rId5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  <a:hlinkClick r:id="rId6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Don’t try to memorize them! Simply refer back to documentation as needed.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Other tags...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&lt;video&gt;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for Videos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&lt;audio&gt;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for Audio files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&lt;embed&gt;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for Embedded files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&lt;code&gt;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for including computer code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&lt;header&gt;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for headers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&lt;nav&gt;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for navigation bars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&lt;footer&gt;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for footers 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 txBox="1"/>
          <p:nvPr/>
        </p:nvSpPr>
        <p:spPr>
          <a:xfrm>
            <a:off x="2438750" y="155700"/>
            <a:ext cx="3835800" cy="4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HTML for Forms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Common UI (User Interface) Form Elements:</a:t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&lt;form&gt;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Creates a form section in HTML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&lt;input&gt;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Input boxes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Labels for boxes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&lt;button&gt;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Button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Char char="●"/>
            </a:pPr>
            <a:r>
              <a:rPr b="1" lang="en" sz="12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&lt;textarea&gt;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- Large textbox</a:t>
            </a:r>
            <a:endParaRPr sz="12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350" y="3162425"/>
            <a:ext cx="325755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1740025" y="3017225"/>
            <a:ext cx="3446700" cy="1471500"/>
          </a:xfrm>
          <a:prstGeom prst="rect">
            <a:avLst/>
          </a:prstGeom>
          <a:solidFill>
            <a:srgbClr val="125D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&lt;form&gt;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First Name:&lt;br&gt;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&lt;input type=”text” name=”firstname”&gt;&lt;br&gt;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Last Name:&lt;br&gt;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&lt;input type=”text” name=”lastname”&gt;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/>
        </p:nvSpPr>
        <p:spPr>
          <a:xfrm>
            <a:off x="2483575" y="284875"/>
            <a:ext cx="5231700" cy="4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</a:t>
            </a:r>
            <a:r>
              <a:rPr i="1"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ugly</a:t>
            </a: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HTML...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do this...</a:t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025" y="1280863"/>
            <a:ext cx="640080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2483575" y="3811575"/>
            <a:ext cx="52317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Use proper indentation and sectioning.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Readable code is easier to maintain.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Invest time to get better about this now. It will pay dividends!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0" y="0"/>
            <a:ext cx="4230900" cy="51435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 txBox="1"/>
          <p:nvPr/>
        </p:nvSpPr>
        <p:spPr>
          <a:xfrm>
            <a:off x="5033600" y="1471350"/>
            <a:ext cx="39945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Explore The Code - Pair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04-review-HTML_Tags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 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10 mins</a:t>
            </a:r>
            <a:endParaRPr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50" y="942975"/>
            <a:ext cx="45720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2483575" y="304725"/>
            <a:ext cx="52317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Turn!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05-HTML 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|  Suggested Time: </a:t>
            </a: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20 mins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Assignment:</a:t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Create a basic HTML page with your own information that looks similar to the design shown on screen.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652" y="2147681"/>
            <a:ext cx="4087525" cy="2808219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st="9525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0" y="2090850"/>
            <a:ext cx="9144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Remember to </a:t>
            </a:r>
            <a:r>
              <a:rPr lang="en" sz="3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check-in</a:t>
            </a: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on </a:t>
            </a: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BCS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2483575" y="0"/>
            <a:ext cx="6605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Turn!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06-Stu_FixThe_HTML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|  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10 mins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Open the file inside the `Unsolved` folder.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This HTML document has several errors. While it may seemingly load browser without many issues, this is not valid HTML.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Correct the document and leave a comment above each error describing what you changed.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Refer to the Mozilla HTML Documentation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(https://developer.mozilla.org/en-US/docs/Web/HTML)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to research any unfamiliar HTML tags.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Commit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the code to GitHub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ctrTitle"/>
          </p:nvPr>
        </p:nvSpPr>
        <p:spPr>
          <a:xfrm>
            <a:off x="311700" y="1753150"/>
            <a:ext cx="8520600" cy="11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rgbClr val="28C8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CSS </a:t>
            </a:r>
            <a:r>
              <a:rPr b="1" lang="en" sz="4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Stylin’</a:t>
            </a:r>
            <a:endParaRPr b="1" sz="48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3"/>
          <p:cNvSpPr/>
          <p:nvPr/>
        </p:nvSpPr>
        <p:spPr>
          <a:xfrm>
            <a:off x="6925500" y="-13650"/>
            <a:ext cx="22185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4"/>
          <p:cNvSpPr txBox="1"/>
          <p:nvPr/>
        </p:nvSpPr>
        <p:spPr>
          <a:xfrm>
            <a:off x="2497225" y="191000"/>
            <a:ext cx="523170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HTML/CSS Definitions </a:t>
            </a:r>
            <a:r>
              <a:rPr lang="en" sz="1200">
                <a:solidFill>
                  <a:srgbClr val="28C8E5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(yawn - boring!)</a:t>
            </a:r>
            <a:endParaRPr sz="1200">
              <a:solidFill>
                <a:srgbClr val="28C8E5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HTML: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Hypertext Markup Language – (Content)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CSS: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Cascading Style Sheets – (Appearance)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HTML/CSS are the “languages of the web.”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Together they define both the content and the aesthetics of a webpage – handling everything from the layouts, colors, fonts and  content placement.  (JavaScript is the third – handling logic, animation, etc.)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425" y="3190350"/>
            <a:ext cx="2674875" cy="20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8E5"/>
              </a:solidFill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1635200" y="224738"/>
            <a:ext cx="5231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Analogy...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1977650" y="859175"/>
            <a:ext cx="31320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HTML alone…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Like writing in Notepad…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Can only write unformatted text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boring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5109750" y="859175"/>
            <a:ext cx="36003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HTML with CSS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Like writing papers in Microsoft Word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Can format text, page settings, alignment, etc. based on “highlighting” and menu options.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b="1"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1" lang="en" sz="1800">
                <a:solidFill>
                  <a:srgbClr val="FF2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b="1" lang="en" sz="1800">
                <a:solidFill>
                  <a:srgbClr val="FF55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  <a:r>
              <a:rPr b="1" lang="en" sz="1800">
                <a:solidFill>
                  <a:srgbClr val="FF7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1800">
                <a:solidFill>
                  <a:srgbClr val="FFA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1" lang="en" sz="1800">
                <a:solidFill>
                  <a:srgbClr val="FFD4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b="1" lang="en" sz="1800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1" lang="en" sz="1800">
                <a:solidFill>
                  <a:srgbClr val="8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18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r>
              <a:rPr b="1" lang="en" sz="1800">
                <a:solidFill>
                  <a:srgbClr val="00FF55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b="1" lang="en" sz="1800">
                <a:solidFill>
                  <a:srgbClr val="00FFA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180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b="1" lang="en" sz="1800">
                <a:solidFill>
                  <a:srgbClr val="00AA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  <a:r>
              <a:rPr b="1" lang="en" sz="1800">
                <a:solidFill>
                  <a:srgbClr val="0055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1" lang="en" sz="1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endParaRPr b="1" sz="180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9144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though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450" y="3622825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725" y="3794275"/>
            <a:ext cx="110490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8E5"/>
              </a:solidFill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1587700" y="221163"/>
            <a:ext cx="5231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basic HTML Page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550" y="774154"/>
            <a:ext cx="6273125" cy="42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8E5"/>
              </a:solidFill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988" y="774150"/>
            <a:ext cx="5792258" cy="425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" name="Google Shape;222;p37"/>
          <p:cNvSpPr txBox="1"/>
          <p:nvPr/>
        </p:nvSpPr>
        <p:spPr>
          <a:xfrm>
            <a:off x="1587700" y="221163"/>
            <a:ext cx="5231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basic HTML Page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/>
        </p:nvSpPr>
        <p:spPr>
          <a:xfrm>
            <a:off x="0" y="2090850"/>
            <a:ext cx="9144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That looked… </a:t>
            </a: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boring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8E5"/>
              </a:solidFill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2601400" y="495663"/>
            <a:ext cx="5231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Enter CSS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519" y="1157425"/>
            <a:ext cx="3570680" cy="3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624" y="1157426"/>
            <a:ext cx="3666675" cy="3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8E5"/>
              </a:solidFill>
            </a:endParaRPr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275" y="748277"/>
            <a:ext cx="5231699" cy="43107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2" name="Google Shape;242;p40"/>
          <p:cNvSpPr txBox="1"/>
          <p:nvPr/>
        </p:nvSpPr>
        <p:spPr>
          <a:xfrm>
            <a:off x="1587700" y="221163"/>
            <a:ext cx="5231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Result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"/>
          <p:cNvSpPr txBox="1"/>
          <p:nvPr/>
        </p:nvSpPr>
        <p:spPr>
          <a:xfrm>
            <a:off x="2483575" y="293925"/>
            <a:ext cx="5231700" cy="4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CSS Syntax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 works by hooking onto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selectors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added into HTML using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identifiers.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Once hooked, we apply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styles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those HTML elements using CSS.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675" y="2329713"/>
            <a:ext cx="63150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4230900" cy="51435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5101825" y="748650"/>
            <a:ext cx="3604800" cy="3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Where to get Help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●"/>
            </a:pPr>
            <a:r>
              <a:rPr b="1" lang="en" sz="10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Practice, Practice, Practice: </a:t>
            </a:r>
            <a:r>
              <a:rPr lang="en" sz="10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Work Individually or in Groups</a:t>
            </a:r>
            <a:endParaRPr sz="10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Review In Class Material (Exercises):</a:t>
            </a:r>
            <a:endParaRPr b="1" sz="10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Linked in GitLab</a:t>
            </a:r>
            <a:endParaRPr sz="10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Review Code Drills:</a:t>
            </a:r>
            <a:endParaRPr b="1" sz="10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Linked in GitLab</a:t>
            </a:r>
            <a:endParaRPr sz="10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●"/>
            </a:pPr>
            <a:r>
              <a:rPr b="1" lang="en" sz="10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In Class Office Hours: </a:t>
            </a:r>
            <a:r>
              <a:rPr lang="en" sz="10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45 minutes before class , 30 minutes after</a:t>
            </a:r>
            <a:endParaRPr sz="10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●"/>
            </a:pPr>
            <a:r>
              <a:rPr b="1" lang="en" sz="10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Contact Student Success: </a:t>
            </a:r>
            <a:r>
              <a:rPr lang="en" sz="10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Anytime!</a:t>
            </a:r>
            <a:endParaRPr sz="1000">
              <a:solidFill>
                <a:srgbClr val="44444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5463"/>
            <a:ext cx="4818273" cy="315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2"/>
          <p:cNvSpPr txBox="1"/>
          <p:nvPr/>
        </p:nvSpPr>
        <p:spPr>
          <a:xfrm>
            <a:off x="2490400" y="272875"/>
            <a:ext cx="6353100" cy="4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Example...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below example the “Header” would be turned blue and MUCH larger because of the CSS.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incorporate an element’s class or ID to apply a CSS style to a particular part of the document.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Just remember to include the necessary symbol before the CSS: “.” for class, “#” for ID.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6" name="Google Shape;256;p42"/>
          <p:cNvGraphicFramePr/>
          <p:nvPr/>
        </p:nvGraphicFramePr>
        <p:xfrm>
          <a:off x="2338675" y="303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{548111B0-FA8E-4B6C-87A1-161309DEC88E}</a:tableStyleId>
              </a:tblPr>
              <a:tblGrid>
                <a:gridCol w="2938175"/>
                <a:gridCol w="2938175"/>
              </a:tblGrid>
              <a:tr h="197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8C8E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HTML</a:t>
                      </a:r>
                      <a:endParaRPr b="1">
                        <a:solidFill>
                          <a:srgbClr val="28C8E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&lt;p class=“bigBlue”&gt;Header&lt;/p&gt;</a:t>
                      </a:r>
                      <a:endParaRPr b="1"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8C8E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CSS</a:t>
                      </a:r>
                      <a:endParaRPr b="1">
                        <a:solidFill>
                          <a:srgbClr val="28C8E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.bigBlue </a:t>
                      </a:r>
                      <a:endParaRPr b="1"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b="1"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font-size: 100px;</a:t>
                      </a:r>
                      <a:endParaRPr b="1"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color: blue;</a:t>
                      </a:r>
                      <a:endParaRPr b="1"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b="1" sz="1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3"/>
          <p:cNvSpPr txBox="1"/>
          <p:nvPr/>
        </p:nvSpPr>
        <p:spPr>
          <a:xfrm>
            <a:off x="2483575" y="0"/>
            <a:ext cx="646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CSS Attributes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Font / Color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Char char="●"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: Sets color of text.</a:t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Char char="●"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font-size</a:t>
            </a: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: Sets size of the font.</a:t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Char char="●"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font-style</a:t>
            </a: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: Sets italics.</a:t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Char char="●"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font-weight</a:t>
            </a: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: Sets bold.</a:t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Alignment / Spacing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Char char="●"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padding (top/right/bottom/left): </a:t>
            </a: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Adds space between element and its own border.</a:t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Char char="●"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margin (top/right/bottom/left): </a:t>
            </a: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Adds space between element and surrounding elements.</a:t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Char char="●"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float: </a:t>
            </a: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Forces elements to the sides, centers, or tops.</a:t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Char char="●"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background-color: </a:t>
            </a: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sets background color.</a:t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Char char="●"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background-image: </a:t>
            </a: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sets background image.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/>
        </p:nvSpPr>
        <p:spPr>
          <a:xfrm>
            <a:off x="0" y="386750"/>
            <a:ext cx="9144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</a:t>
            </a:r>
            <a:r>
              <a:rPr lang="en" sz="3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Powerful</a:t>
            </a: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Duo</a:t>
            </a:r>
            <a:endParaRPr sz="3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Believe it or not, HTML / CSS is all you need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develop a vivid, full-blown website. </a:t>
            </a:r>
            <a:endParaRPr sz="3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000" y="1565875"/>
            <a:ext cx="6058500" cy="34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 Review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(quick-example-internal-css.html | </a:t>
            </a:r>
            <a:r>
              <a:rPr b="1" i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07-BasicCSS</a:t>
            </a:r>
            <a:r>
              <a:rPr i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100" y="3358871"/>
            <a:ext cx="4390925" cy="150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6"/>
          <p:cNvSpPr txBox="1"/>
          <p:nvPr/>
        </p:nvSpPr>
        <p:spPr>
          <a:xfrm>
            <a:off x="1927600" y="255750"/>
            <a:ext cx="6899400" cy="4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Turn!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08-HTML_CSS_Layout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|  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20 mins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this activity, you’ll upgrade your previous HTML bio-page using CSS style rules.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Additional instructions in Gitlab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06-HTML_CSS_Layout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Commit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the code to GitHub when complete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825" y="3197725"/>
            <a:ext cx="4826126" cy="18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7"/>
          <p:cNvSpPr txBox="1"/>
          <p:nvPr/>
        </p:nvSpPr>
        <p:spPr>
          <a:xfrm>
            <a:off x="2053450" y="477525"/>
            <a:ext cx="6912000" cy="4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Relative File Paths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Relative file paths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connect us with other files in our working directory. In this case, style.css is in the same folder as our html document.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449" y="1586399"/>
            <a:ext cx="6091950" cy="29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8"/>
          <p:cNvSpPr txBox="1"/>
          <p:nvPr/>
        </p:nvSpPr>
        <p:spPr>
          <a:xfrm>
            <a:off x="1787125" y="477525"/>
            <a:ext cx="71472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Absolute Paths!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ALWAYS USE RELATIVE FILE PATHS.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 deploy your sites without them,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of your links will fail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same will happen if you move your project from one folder to another.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Remember, there is no such thing as a “C:” drive on the internet.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50" y="2520050"/>
            <a:ext cx="2251375" cy="18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948" y="4410023"/>
            <a:ext cx="5364563" cy="6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 Review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(RelativePaths_DEMO | </a:t>
            </a:r>
            <a:r>
              <a:rPr b="1" i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09-RelativePaths-Activity</a:t>
            </a:r>
            <a:r>
              <a:rPr i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/Demo)  </a:t>
            </a:r>
            <a:endParaRPr i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0"/>
          <p:cNvSpPr txBox="1"/>
          <p:nvPr/>
        </p:nvSpPr>
        <p:spPr>
          <a:xfrm>
            <a:off x="2483575" y="0"/>
            <a:ext cx="6444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Turn!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09-RelativePaths-Activity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|  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10 mins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Examine the 09-RelativePaths-Activity/unsolved.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Edit the HTML files in all of the “RelativePaths” folders. You need to write relative paths that link the HTML documents with CSS stylesheets.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Tip: Check out the “0-RelativePaths-Activity/demo” folder.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Commit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the code to GitHub when complete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/>
          <p:nvPr/>
        </p:nvSpPr>
        <p:spPr>
          <a:xfrm>
            <a:off x="0" y="-27300"/>
            <a:ext cx="42309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1"/>
          <p:cNvSpPr txBox="1"/>
          <p:nvPr/>
        </p:nvSpPr>
        <p:spPr>
          <a:xfrm>
            <a:off x="4436100" y="2240700"/>
            <a:ext cx="47079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It’s Lunch Time!</a:t>
            </a:r>
            <a:endParaRPr sz="30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Return @ XX:XX</a:t>
            </a:r>
            <a:endParaRPr sz="18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51"/>
          <p:cNvPicPr preferRelativeResize="0"/>
          <p:nvPr/>
        </p:nvPicPr>
        <p:blipFill rotWithShape="1">
          <a:blip r:embed="rId3">
            <a:alphaModFix/>
          </a:blip>
          <a:srcRect b="0" l="6194" r="6185" t="0"/>
          <a:stretch/>
        </p:blipFill>
        <p:spPr>
          <a:xfrm>
            <a:off x="1365603" y="1111063"/>
            <a:ext cx="3206400" cy="29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4913075" y="-27300"/>
            <a:ext cx="42309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83450" y="275550"/>
            <a:ext cx="46233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Student Instructional Staff Support</a:t>
            </a:r>
            <a:endParaRPr b="1" sz="18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TA Office Hours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(9:15-10am, 2:30-3pm) M-F </a:t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Review Breakout Room - for reviewing recent class content ( Manuel )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Homework Breakout Room - for students to work on Homework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Tutoring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Starting in Week Two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■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Procedure listed on Gitlab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Learning Assistant</a:t>
            </a:r>
            <a:endParaRPr b="1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Online 1:1 support - Expect to receive support from Learning Assistants in under 30 minutes (during active Hours) </a:t>
            </a:r>
            <a:r>
              <a:rPr b="1"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See Gitlab for instructions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Organized Repository of all Activities and Concepts: </a:t>
            </a:r>
            <a:r>
              <a:rPr b="1"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Gitlab</a:t>
            </a:r>
            <a:endParaRPr b="1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Activities to review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Video Walkthroughs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750" y="1153776"/>
            <a:ext cx="4324372" cy="28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2"/>
          <p:cNvSpPr txBox="1"/>
          <p:nvPr/>
        </p:nvSpPr>
        <p:spPr>
          <a:xfrm>
            <a:off x="2483575" y="177925"/>
            <a:ext cx="5190900" cy="4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Box Model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CSS, every element rests within a series of boxes.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Each box has customizable space properties: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margin, border, and padding.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Typical spacing value: 20px 10px 10px 20px (top, right, bottom, left)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600" y="1977325"/>
            <a:ext cx="5190899" cy="30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825" y="691450"/>
            <a:ext cx="7135575" cy="36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4"/>
          <p:cNvSpPr txBox="1"/>
          <p:nvPr/>
        </p:nvSpPr>
        <p:spPr>
          <a:xfrm>
            <a:off x="2600775" y="3813300"/>
            <a:ext cx="54504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Answer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Width: 474 px (no margin), 554 px (with margin)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Height: 539 px (no margin), 569 px (with margin)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800" y="191900"/>
            <a:ext cx="4597625" cy="36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5"/>
          <p:cNvPicPr preferRelativeResize="0"/>
          <p:nvPr/>
        </p:nvPicPr>
        <p:blipFill rotWithShape="1">
          <a:blip r:embed="rId3">
            <a:alphaModFix/>
          </a:blip>
          <a:srcRect b="0" l="0" r="53093" t="0"/>
          <a:stretch/>
        </p:blipFill>
        <p:spPr>
          <a:xfrm>
            <a:off x="1656625" y="767650"/>
            <a:ext cx="3347076" cy="36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5"/>
          <p:cNvSpPr txBox="1"/>
          <p:nvPr/>
        </p:nvSpPr>
        <p:spPr>
          <a:xfrm>
            <a:off x="5067425" y="580200"/>
            <a:ext cx="3784800" cy="45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Width (No Margin) 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Char char="●"/>
            </a:pP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Content width =&gt; </a:t>
            </a: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400px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Padding: 10px + 20px =&gt; </a:t>
            </a: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30px 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Border Width: 22px + 22px =&gt; </a:t>
            </a: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44px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474px </a:t>
            </a:r>
            <a:r>
              <a:rPr b="1"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(no margin)</a:t>
            </a:r>
            <a:endParaRPr b="1"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Margin: 30px + 50px =&gt; 80px</a:t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554 px (with margin)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Height (No Margin) 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Char char="●"/>
            </a:pP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Content height =&gt; </a:t>
            </a: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440px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Padding: 25px + 30px =&gt;  </a:t>
            </a: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55px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Border Width: 22px + 22px =&gt; </a:t>
            </a: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44px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539 px (no margin)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Margin 10px + 20px =&gt; </a:t>
            </a: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30px</a:t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569 px (with margin)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/>
        </p:nvSpPr>
        <p:spPr>
          <a:xfrm>
            <a:off x="0" y="2090850"/>
            <a:ext cx="9144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all </a:t>
            </a: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float </a:t>
            </a: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down here</a:t>
            </a:r>
            <a:endParaRPr sz="3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/>
          <p:nvPr/>
        </p:nvSpPr>
        <p:spPr>
          <a:xfrm>
            <a:off x="4913075" y="-27300"/>
            <a:ext cx="42309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7"/>
          <p:cNvSpPr txBox="1"/>
          <p:nvPr/>
        </p:nvSpPr>
        <p:spPr>
          <a:xfrm>
            <a:off x="845900" y="1167000"/>
            <a:ext cx="2965800" cy="28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Take a break...</a:t>
            </a:r>
            <a:endParaRPr b="1" sz="18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Warning!</a:t>
            </a:r>
            <a:endParaRPr b="1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These next topics are fairly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tricky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VERY IMPORTANT.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Time to channel your inner genius</a:t>
            </a:r>
            <a:endParaRPr b="1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5" name="Google Shape;3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363" y="833425"/>
            <a:ext cx="475297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8"/>
          <p:cNvSpPr txBox="1"/>
          <p:nvPr/>
        </p:nvSpPr>
        <p:spPr>
          <a:xfrm>
            <a:off x="2459300" y="212625"/>
            <a:ext cx="62748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Concept of </a:t>
            </a:r>
            <a:r>
              <a:rPr lang="en" sz="2400">
                <a:solidFill>
                  <a:srgbClr val="28C8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Flow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By default, every HTML element displayed in the browser is governed by a concept called </a:t>
            </a:r>
            <a:r>
              <a:rPr b="1"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flow.</a:t>
            </a:r>
            <a:endParaRPr b="1"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HTML elements force their adjacent elements to </a:t>
            </a:r>
            <a:r>
              <a:rPr b="1"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flow around</a:t>
            </a:r>
            <a:r>
              <a:rPr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them</a:t>
            </a:r>
            <a:r>
              <a:rPr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300" y="2096238"/>
            <a:ext cx="55435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9"/>
          <p:cNvSpPr txBox="1"/>
          <p:nvPr/>
        </p:nvSpPr>
        <p:spPr>
          <a:xfrm>
            <a:off x="2483575" y="172725"/>
            <a:ext cx="63597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Analogy...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This concept of “flow” is very similar to the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wrap-text options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 may be familiar with in Microsoft Word.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Just as in MS Word, you can have images in-line with text, on-top of text, etc.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625" y="1709075"/>
            <a:ext cx="3717050" cy="33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275" y="2343675"/>
            <a:ext cx="2718326" cy="26886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0"/>
          <p:cNvSpPr txBox="1"/>
          <p:nvPr/>
        </p:nvSpPr>
        <p:spPr>
          <a:xfrm>
            <a:off x="2483575" y="172725"/>
            <a:ext cx="61173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Block Elements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By default, web clients render many HTML elements as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block elements.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Paragraphs, headers, divs and more receive this treatment.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block element will take up an entire line of space—unless you intervene with CSS properties.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Block: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p. H1 -h6. ol, ul, div…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Inline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span,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code, button, etc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025" y="1913175"/>
            <a:ext cx="3220025" cy="31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1"/>
          <p:cNvSpPr txBox="1"/>
          <p:nvPr/>
        </p:nvSpPr>
        <p:spPr>
          <a:xfrm>
            <a:off x="2483575" y="172725"/>
            <a:ext cx="61779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Block vs Inline Elements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Now contrast the block elements with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inline elements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By using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float CSS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properties, we can command our website to display multiple HTML elements adjacently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125" y="1803250"/>
            <a:ext cx="6112851" cy="30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4913075" y="-27300"/>
            <a:ext cx="42309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272900" y="1344750"/>
            <a:ext cx="44340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Reminder - You have Homework!</a:t>
            </a:r>
            <a:endParaRPr b="1" sz="18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Everyone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should have access to the homework repository on GitLab that includes all instructions and additional guidelines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The first homework is due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Thursday at 11:59PM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9461" t="0"/>
          <a:stretch/>
        </p:blipFill>
        <p:spPr>
          <a:xfrm>
            <a:off x="4618225" y="905850"/>
            <a:ext cx="4525752" cy="333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 txBox="1"/>
          <p:nvPr/>
        </p:nvSpPr>
        <p:spPr>
          <a:xfrm>
            <a:off x="2483575" y="172725"/>
            <a:ext cx="63234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Floating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transform these block elements into inline elements, we use a CSS property called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float.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Floats are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necessary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building web layouts.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300" y="1782701"/>
            <a:ext cx="4746825" cy="3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3"/>
          <p:cNvSpPr txBox="1"/>
          <p:nvPr/>
        </p:nvSpPr>
        <p:spPr>
          <a:xfrm>
            <a:off x="2504025" y="188550"/>
            <a:ext cx="62058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Clearing Floats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Floats often get in the way of our layouts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Sometimes we don’t want to give each element the “inline” treatment.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900" y="1923775"/>
            <a:ext cx="64960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4"/>
          <p:cNvSpPr txBox="1"/>
          <p:nvPr/>
        </p:nvSpPr>
        <p:spPr>
          <a:xfrm>
            <a:off x="2517675" y="699125"/>
            <a:ext cx="62964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Clearfix Hack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Sometimes when elements don’t match up in size, we get situations like the image to the left…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We can get around this by using “the clearfix hack.”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5" name="Google Shape;4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950" y="2474323"/>
            <a:ext cx="3319725" cy="16274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6" name="Google Shape;40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775" y="2377950"/>
            <a:ext cx="3782550" cy="183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5"/>
          <p:cNvSpPr txBox="1"/>
          <p:nvPr/>
        </p:nvSpPr>
        <p:spPr>
          <a:xfrm>
            <a:off x="2557725" y="172550"/>
            <a:ext cx="62373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Clearfix Hack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::after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is what we call a pseudo-element. We use it to style specific parts of an element.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This will add an HTML element, hidden from view, after the content of the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“.clearfix”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element. This clears the float.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3" name="Google Shape;4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899" y="1976575"/>
            <a:ext cx="4213475" cy="26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600" y="542925"/>
            <a:ext cx="404812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7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7"/>
          <p:cNvSpPr txBox="1"/>
          <p:nvPr/>
        </p:nvSpPr>
        <p:spPr>
          <a:xfrm>
            <a:off x="2976225" y="230950"/>
            <a:ext cx="43410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3B1CB"/>
                </a:solidFill>
                <a:latin typeface="Montserrat"/>
                <a:ea typeface="Montserrat"/>
                <a:cs typeface="Montserrat"/>
                <a:sym typeface="Montserrat"/>
              </a:rPr>
              <a:t>Code Exploration: Float Code</a:t>
            </a:r>
            <a:r>
              <a:rPr b="1" lang="en" sz="2400">
                <a:solidFill>
                  <a:srgbClr val="23B1CB"/>
                </a:solidFill>
                <a:latin typeface="Montserrat"/>
                <a:ea typeface="Montserrat"/>
                <a:cs typeface="Montserrat"/>
                <a:sym typeface="Montserrat"/>
              </a:rPr>
              <a:t> 10-FloatExamples</a:t>
            </a:r>
            <a:endParaRPr sz="2400">
              <a:solidFill>
                <a:srgbClr val="23B1C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6" name="Google Shape;4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625" y="1328675"/>
            <a:ext cx="5939627" cy="354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8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8"/>
          <p:cNvSpPr txBox="1"/>
          <p:nvPr/>
        </p:nvSpPr>
        <p:spPr>
          <a:xfrm>
            <a:off x="2545250" y="209075"/>
            <a:ext cx="6273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Additional Reading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b="1"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Check Student Resources!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One crucial read -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https://css-tricks.com/all-about-floats/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350" y="1805377"/>
            <a:ext cx="3678100" cy="31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9"/>
          <p:cNvSpPr txBox="1"/>
          <p:nvPr/>
        </p:nvSpPr>
        <p:spPr>
          <a:xfrm>
            <a:off x="2469925" y="119375"/>
            <a:ext cx="6324900" cy="4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Turn!</a:t>
            </a:r>
            <a:endParaRPr sz="18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11-FloatLayout-Activity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|  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45 mins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In this activity, you’ll flex your newfound floating skills by creating a conceptual layout. Eyeball the design to your best ability.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Check Gitlab for more instructions…. Work in Pairs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Commit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r>
              <a:rPr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the code to GitHub when complete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0" name="Google Shape;4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175" y="3001625"/>
            <a:ext cx="4863474" cy="201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0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0"/>
          <p:cNvSpPr txBox="1"/>
          <p:nvPr/>
        </p:nvSpPr>
        <p:spPr>
          <a:xfrm>
            <a:off x="2469925" y="119375"/>
            <a:ext cx="63249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Turn!</a:t>
            </a:r>
            <a:endParaRPr sz="18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11-FloatLayout-Activity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|  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45 mins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7" name="Google Shape;4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00" y="809375"/>
            <a:ext cx="7372501" cy="305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3725" y="3929373"/>
            <a:ext cx="6144278" cy="11962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1"/>
          <p:cNvSpPr txBox="1"/>
          <p:nvPr/>
        </p:nvSpPr>
        <p:spPr>
          <a:xfrm>
            <a:off x="0" y="985625"/>
            <a:ext cx="9144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Great job today!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4" name="Google Shape;4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175" y="1844650"/>
            <a:ext cx="5612450" cy="28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4230900" cy="51435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4849900" y="769100"/>
            <a:ext cx="4294200" cy="3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Today’s Objectives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You will make more HTML documents!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You will learn to properly use basic HTML tags.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To gain initial exposure to HTML/CSS and how the two are linked using element selectors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To become comfortable working with HTML relative paths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You will implement basic CSS styling to HTML documents.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2"/>
          <p:cNvSpPr txBox="1"/>
          <p:nvPr/>
        </p:nvSpPr>
        <p:spPr>
          <a:xfrm>
            <a:off x="0" y="985625"/>
            <a:ext cx="9144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Homework Time!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825" y="1881475"/>
            <a:ext cx="3496525" cy="2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750" y="1881475"/>
            <a:ext cx="2352200" cy="23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4913075" y="-27300"/>
            <a:ext cx="42309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184225" y="438413"/>
            <a:ext cx="4434000" cy="44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Know Thyself</a:t>
            </a:r>
            <a:endParaRPr b="1" sz="18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If you are a </a:t>
            </a:r>
            <a:r>
              <a:rPr b="1" i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complete</a:t>
            </a: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beginner to HTML/CSS and Coding</a:t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Continue getting comfortable with HTML. 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Be able to completely write a basic HTML document (like in last class).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Understand what CSS is, what it’s for, and how it works with HTML.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i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Be able to use Git and GitHub to upload code.</a:t>
            </a:r>
            <a:endParaRPr i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If you’ve had past exposure and felt comfortable with the last lesson</a:t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Aim to build up your skills. Clear up any questions or confusions about HTML.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Become knowledgeable about a wider range of HTML and CSS tags.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Be able to selectively apply CSS to specific HTML elements.  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i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Be able to use Git and GitHub to upload code. </a:t>
            </a:r>
            <a:endParaRPr sz="1800">
              <a:solidFill>
                <a:srgbClr val="44444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6156" t="0"/>
          <a:stretch/>
        </p:blipFill>
        <p:spPr>
          <a:xfrm>
            <a:off x="4674850" y="904500"/>
            <a:ext cx="44691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0" y="662325"/>
            <a:ext cx="9144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It’s </a:t>
            </a: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Okay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Remember - you got this!</a:t>
            </a:r>
            <a:endParaRPr sz="3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8575" l="0" r="0" t="0"/>
          <a:stretch/>
        </p:blipFill>
        <p:spPr>
          <a:xfrm>
            <a:off x="2427875" y="1774200"/>
            <a:ext cx="4288250" cy="26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2483575" y="457200"/>
            <a:ext cx="64449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Let’s Git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myClass Repo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|  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0 mins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Using GitHub and the Command Line: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AutoNum type="arabicPeriod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Find your </a:t>
            </a:r>
            <a:r>
              <a:rPr b="1" lang="en" u="sng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private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GitHub repository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named  </a:t>
            </a:r>
            <a:r>
              <a:rPr b="1"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my-class-repo</a:t>
            </a: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Be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Next,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Unzip the directory slacked to you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AutoNum type="arabicPeriod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Using your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finder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explorer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copy the </a:t>
            </a: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new activities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into your new directory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Commit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Push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the code to GitHub.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